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78" r:id="rId4"/>
    <p:sldId id="279" r:id="rId5"/>
    <p:sldId id="287" r:id="rId6"/>
    <p:sldId id="294" r:id="rId7"/>
    <p:sldId id="300" r:id="rId8"/>
    <p:sldId id="306" r:id="rId9"/>
    <p:sldId id="305" r:id="rId10"/>
    <p:sldId id="286" r:id="rId11"/>
    <p:sldId id="288" r:id="rId12"/>
    <p:sldId id="298" r:id="rId13"/>
    <p:sldId id="299" r:id="rId14"/>
    <p:sldId id="281" r:id="rId15"/>
    <p:sldId id="280" r:id="rId16"/>
    <p:sldId id="291" r:id="rId17"/>
    <p:sldId id="282" r:id="rId18"/>
    <p:sldId id="285" r:id="rId19"/>
    <p:sldId id="289" r:id="rId20"/>
    <p:sldId id="290" r:id="rId21"/>
    <p:sldId id="295" r:id="rId22"/>
    <p:sldId id="296" r:id="rId23"/>
    <p:sldId id="297" r:id="rId24"/>
    <p:sldId id="302" r:id="rId25"/>
    <p:sldId id="303" r:id="rId26"/>
    <p:sldId id="301" r:id="rId27"/>
    <p:sldId id="304" r:id="rId28"/>
    <p:sldId id="27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0343" y="3634851"/>
            <a:ext cx="7550332" cy="2268559"/>
          </a:xfrm>
        </p:spPr>
        <p:txBody>
          <a:bodyPr/>
          <a:lstStyle/>
          <a:p>
            <a:r>
              <a:rPr lang="en-US" dirty="0" err="1"/>
              <a:t>Igra</a:t>
            </a:r>
            <a:r>
              <a:rPr lang="sr-Latn-RS" dirty="0"/>
              <a:t>čke kroz istoriju </a:t>
            </a:r>
            <a:r>
              <a:rPr lang="en-US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3983170"/>
            <a:ext cx="5357600" cy="1160213"/>
          </a:xfrm>
        </p:spPr>
        <p:txBody>
          <a:bodyPr/>
          <a:lstStyle/>
          <a:p>
            <a:r>
              <a:rPr lang="sr-Latn-RS" dirty="0"/>
              <a:t>dr Uglješa Colić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544036"/>
            <a:ext cx="5513390" cy="2330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97" y="544036"/>
            <a:ext cx="2209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6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11" y="270309"/>
            <a:ext cx="3189625" cy="5213811"/>
          </a:xfrm>
        </p:spPr>
      </p:pic>
      <p:sp>
        <p:nvSpPr>
          <p:cNvPr id="5" name="Rectangle 4"/>
          <p:cNvSpPr/>
          <p:nvPr/>
        </p:nvSpPr>
        <p:spPr>
          <a:xfrm>
            <a:off x="1175657" y="6249442"/>
            <a:ext cx="4441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ource Sans Pro"/>
              </a:rPr>
              <a:t>Oko</a:t>
            </a:r>
            <a:r>
              <a:rPr lang="en-US" sz="3200" dirty="0">
                <a:latin typeface="Source Sans Pro"/>
              </a:rPr>
              <a:t> 1700. god.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" y="270309"/>
            <a:ext cx="4502629" cy="59998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05897" y="5503783"/>
            <a:ext cx="4441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ource Sans Pro"/>
              </a:rPr>
              <a:t>Isabella (1501-1525)</a:t>
            </a:r>
          </a:p>
          <a:p>
            <a:r>
              <a:rPr lang="en-US" sz="2000" dirty="0"/>
              <a:t>the sister of later Holy Roman Emperor Charles V</a:t>
            </a:r>
          </a:p>
        </p:txBody>
      </p:sp>
    </p:spTree>
    <p:extLst>
      <p:ext uri="{BB962C8B-B14F-4D97-AF65-F5344CB8AC3E}">
        <p14:creationId xmlns:p14="http://schemas.microsoft.com/office/powerpoint/2010/main" val="129189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Majstorske</a:t>
            </a:r>
            <a:r>
              <a:rPr lang="en-US" dirty="0"/>
              <a:t> </a:t>
            </a:r>
            <a:r>
              <a:rPr lang="en-US" dirty="0" err="1"/>
              <a:t>radionice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br>
              <a:rPr lang="sr-Latn-RS" dirty="0"/>
            </a:br>
            <a:r>
              <a:rPr lang="en-US" dirty="0" err="1"/>
              <a:t>izradu</a:t>
            </a:r>
            <a:r>
              <a:rPr lang="en-US" dirty="0"/>
              <a:t> </a:t>
            </a:r>
            <a:r>
              <a:rPr lang="en-US" dirty="0" err="1"/>
              <a:t>igra</a:t>
            </a:r>
            <a:r>
              <a:rPr lang="sr-Latn-RS" dirty="0"/>
              <a:t>čaka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99" y="2144698"/>
            <a:ext cx="3547140" cy="41646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645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84" y="2562709"/>
            <a:ext cx="2164084" cy="41646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44630" y="6309357"/>
            <a:ext cx="2025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/>
              <a:t>XV vek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465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D960A-D153-46E4-BF5E-70ED1A5A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Razvijanje ličnosti i </a:t>
            </a:r>
            <a:br>
              <a:rPr lang="sr-Latn-RS" dirty="0"/>
            </a:br>
            <a:r>
              <a:rPr lang="sr-Latn-RS" dirty="0"/>
              <a:t>sticanje kulturnog identiteta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742636-727A-4479-A087-FDF86C39D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054" y="2065810"/>
            <a:ext cx="9837892" cy="45538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01563-7F25-4658-B1D6-015B1677E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947" y="0"/>
            <a:ext cx="3825053" cy="28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1A7D-33A4-4F8A-A4C4-0F7C07E8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Društvene igre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EB1B6-497F-49A0-9840-44E595497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1533" y="436871"/>
            <a:ext cx="5465037" cy="513713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DA2CC-D8B0-4B95-B4F8-3C281F7C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30" y="3085013"/>
            <a:ext cx="5332517" cy="34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31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570" y="1415782"/>
            <a:ext cx="7958331" cy="1077229"/>
          </a:xfrm>
        </p:spPr>
        <p:txBody>
          <a:bodyPr/>
          <a:lstStyle/>
          <a:p>
            <a:pPr algn="l"/>
            <a:r>
              <a:rPr lang="sr-Latn-RS" dirty="0"/>
              <a:t>Srednjovekovne</a:t>
            </a:r>
            <a:br>
              <a:rPr lang="sr-Latn-RS" dirty="0"/>
            </a:br>
            <a:r>
              <a:rPr lang="sr-Latn-RS" dirty="0"/>
              <a:t>minijature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38" y="1158466"/>
            <a:ext cx="6246258" cy="4864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3" y="2663441"/>
            <a:ext cx="4835622" cy="373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6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21119"/>
            <a:ext cx="7958331" cy="1077229"/>
          </a:xfrm>
        </p:spPr>
        <p:txBody>
          <a:bodyPr/>
          <a:lstStyle/>
          <a:p>
            <a:pPr algn="l"/>
            <a:r>
              <a:rPr lang="sr-Latn-RS" dirty="0"/>
              <a:t>Konj na štapu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979371"/>
            <a:ext cx="4924696" cy="24764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34" y="1500192"/>
            <a:ext cx="4400006" cy="2980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75" y="3989349"/>
            <a:ext cx="3829050" cy="2600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24" y="4968616"/>
            <a:ext cx="2474570" cy="1621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34" y="4968616"/>
            <a:ext cx="2668409" cy="16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46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957" y="915331"/>
            <a:ext cx="7958331" cy="1077229"/>
          </a:xfrm>
        </p:spPr>
        <p:txBody>
          <a:bodyPr/>
          <a:lstStyle/>
          <a:p>
            <a:pPr algn="l"/>
            <a:r>
              <a:rPr lang="sr-Latn-RS"/>
              <a:t>Srednjovekovne </a:t>
            </a:r>
            <a:br>
              <a:rPr lang="sr-Latn-RS"/>
            </a:br>
            <a:r>
              <a:rPr lang="sr-Latn-RS"/>
              <a:t>igračke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7" y="2097063"/>
            <a:ext cx="4204519" cy="45576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86" y="227453"/>
            <a:ext cx="6528787" cy="470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686" y="3876081"/>
            <a:ext cx="6528787" cy="27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16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Konjanici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26" y="1525756"/>
            <a:ext cx="3127565" cy="44258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35318" y="6117138"/>
            <a:ext cx="2669939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RS" dirty="0"/>
              <a:t>1200. god.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13070" y="6094733"/>
            <a:ext cx="2382558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RS" dirty="0"/>
              <a:t>1300. god.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52" y="808056"/>
            <a:ext cx="5715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Nekad i sad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2" y="1989787"/>
            <a:ext cx="6029270" cy="45433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83" y="363122"/>
            <a:ext cx="4749789" cy="474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59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966" y="1003999"/>
            <a:ext cx="3931921" cy="1242813"/>
          </a:xfrm>
        </p:spPr>
        <p:txBody>
          <a:bodyPr>
            <a:normAutofit/>
          </a:bodyPr>
          <a:lstStyle/>
          <a:p>
            <a:r>
              <a:rPr lang="sr-Latn-RS" dirty="0"/>
              <a:t>Tvrđave i sprave za opsadu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35" y="-347429"/>
            <a:ext cx="5612802" cy="375683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34" y="3096411"/>
            <a:ext cx="5612803" cy="414808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2339790"/>
            <a:ext cx="4497849" cy="45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791" y="974887"/>
            <a:ext cx="7958331" cy="1077229"/>
          </a:xfrm>
        </p:spPr>
        <p:txBody>
          <a:bodyPr/>
          <a:lstStyle/>
          <a:p>
            <a:pPr algn="ctr"/>
            <a:r>
              <a:rPr lang="sr-Latn-RS" dirty="0"/>
              <a:t>Zahtevi za dobru igračku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lvl="0" indent="-6096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AutoNum type="arabicPeriod"/>
            </a:pPr>
            <a:r>
              <a:rPr lang="sr-Latn-CS" altLang="en-US" sz="3200" dirty="0">
                <a:solidFill>
                  <a:srgbClr val="FFFFFF"/>
                </a:solidFill>
              </a:rPr>
              <a:t>Zdravstveno-higijenski uslovi</a:t>
            </a:r>
          </a:p>
          <a:p>
            <a:pPr marL="609600" lvl="0" indent="-6096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AutoNum type="arabicPeriod"/>
            </a:pPr>
            <a:r>
              <a:rPr lang="sr-Latn-CS" altLang="en-US" sz="3200" dirty="0">
                <a:solidFill>
                  <a:srgbClr val="FFFFFF"/>
                </a:solidFill>
              </a:rPr>
              <a:t>Tehnološki uslovi</a:t>
            </a:r>
          </a:p>
          <a:p>
            <a:pPr marL="609600" lvl="0" indent="-6096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AutoNum type="arabicPeriod"/>
            </a:pPr>
            <a:r>
              <a:rPr lang="sr-Latn-CS" altLang="en-US" sz="3200" dirty="0">
                <a:solidFill>
                  <a:srgbClr val="FFFFFF"/>
                </a:solidFill>
              </a:rPr>
              <a:t>Pedagoško psihološki uslovi</a:t>
            </a:r>
          </a:p>
          <a:p>
            <a:pPr marL="609600" lvl="0" indent="-6096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AutoNum type="arabicPeriod"/>
            </a:pPr>
            <a:r>
              <a:rPr lang="sr-Latn-CS" altLang="en-US" sz="3200" dirty="0">
                <a:solidFill>
                  <a:srgbClr val="FFFFFF"/>
                </a:solidFill>
              </a:rPr>
              <a:t>Vaspitna i poučna vrednost</a:t>
            </a:r>
            <a:endParaRPr lang="en-US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85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675"/>
            <a:ext cx="5992991" cy="39973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782" y="1186879"/>
            <a:ext cx="2638697" cy="1072996"/>
          </a:xfrm>
        </p:spPr>
        <p:txBody>
          <a:bodyPr>
            <a:normAutofit fontScale="90000"/>
          </a:bodyPr>
          <a:lstStyle/>
          <a:p>
            <a:r>
              <a:rPr lang="sr-Latn-RS" dirty="0"/>
              <a:t>Savremena interpretacija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42" y="-94"/>
            <a:ext cx="7182394" cy="37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0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721" y="770986"/>
            <a:ext cx="7958331" cy="1203588"/>
          </a:xfrm>
        </p:spPr>
        <p:txBody>
          <a:bodyPr>
            <a:normAutofit fontScale="90000"/>
          </a:bodyPr>
          <a:lstStyle/>
          <a:p>
            <a:pPr algn="l"/>
            <a:r>
              <a:rPr lang="sr-Latn-RS" dirty="0"/>
              <a:t>Igračke izrađene po dečijim crtežima</a:t>
            </a:r>
            <a:br>
              <a:rPr lang="sr-Latn-RS" dirty="0"/>
            </a:br>
            <a:br>
              <a:rPr lang="sr-Latn-RS" dirty="0"/>
            </a:br>
            <a:r>
              <a:rPr lang="sr-Latn-RS" dirty="0"/>
              <a:t>IKEA 2015.</a:t>
            </a:r>
            <a:br>
              <a:rPr lang="sr-Latn-R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38" y="2471506"/>
            <a:ext cx="5467815" cy="3077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24" y="2226892"/>
            <a:ext cx="3727028" cy="35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5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65" y="273265"/>
            <a:ext cx="4812327" cy="27087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04" y="501184"/>
            <a:ext cx="4407413" cy="2480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91" y="3387167"/>
            <a:ext cx="4923101" cy="2771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04" y="3387166"/>
            <a:ext cx="4431912" cy="24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38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91" y="2398797"/>
            <a:ext cx="6862366" cy="42205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7" y="210065"/>
            <a:ext cx="3888429" cy="21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0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8F7C-1265-4322-B911-D6942EEE9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Igračke koje su pravili umetnici</a:t>
            </a:r>
            <a:br>
              <a:rPr lang="sr-Latn-RS" dirty="0"/>
            </a:br>
            <a:r>
              <a:rPr lang="sr-Latn-RS" dirty="0"/>
              <a:t>Lutkarsko pozorište - Paul Kle (1916.)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61185-6618-4850-B236-2652DF02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5" y="2009798"/>
            <a:ext cx="7613892" cy="4676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470D0A-B8BA-4003-A401-43876F017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50" y="2009798"/>
            <a:ext cx="3443022" cy="46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29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F92D-E969-43FC-B3E5-5FE77986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4" y="1483916"/>
            <a:ext cx="7958331" cy="1077229"/>
          </a:xfrm>
        </p:spPr>
        <p:txBody>
          <a:bodyPr/>
          <a:lstStyle/>
          <a:p>
            <a:pPr algn="l"/>
            <a:r>
              <a:rPr lang="sr-Latn-RS" dirty="0"/>
              <a:t>Pablo Pikaso (1960.)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A7484-79CA-423C-B56A-E54C8178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25639"/>
            <a:ext cx="4837043" cy="6206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1E0E2E-B24B-4401-9AF9-D8DD0EAAC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4" y="2331001"/>
            <a:ext cx="2279375" cy="304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70E1-65ED-4B8B-9558-7CD55A97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550831"/>
          </a:xfrm>
        </p:spPr>
        <p:txBody>
          <a:bodyPr>
            <a:normAutofit/>
          </a:bodyPr>
          <a:lstStyle/>
          <a:p>
            <a:pPr algn="l"/>
            <a:r>
              <a:rPr lang="sr-Latn-RS" dirty="0"/>
              <a:t>Igračke i savremena umetnost</a:t>
            </a:r>
            <a:br>
              <a:rPr lang="sr-Latn-RS" dirty="0"/>
            </a:br>
            <a:r>
              <a:rPr lang="sr-Latn-RS" sz="2400" dirty="0"/>
              <a:t>Jason Freeny (2015.) </a:t>
            </a:r>
            <a:br>
              <a:rPr lang="sr-Latn-R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24C65-E494-4805-B812-2AA6343CF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751" y="808056"/>
            <a:ext cx="2746183" cy="3666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D3C38D-7D8C-41CC-A013-58FD2366E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694" y="2226174"/>
            <a:ext cx="6238875" cy="3000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CEDEA-E099-4C35-B4B8-C79B11D88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65" y="3396322"/>
            <a:ext cx="2317343" cy="32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88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C505-BDCC-40FC-9191-1413E866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Art Toys – igračke ili umetnička dela?</a:t>
            </a:r>
            <a:br>
              <a:rPr lang="sr-Latn-RS" dirty="0"/>
            </a:br>
            <a:r>
              <a:rPr lang="sr-Latn-RS" i="1" dirty="0"/>
              <a:t>kidrobor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68534-2200-4C5D-9401-7B038F6DA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5" r="11916"/>
          <a:stretch/>
        </p:blipFill>
        <p:spPr>
          <a:xfrm>
            <a:off x="124366" y="1885285"/>
            <a:ext cx="3193774" cy="4555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2FC87B-2D10-48AF-8B2B-6F0EAC6F2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09" t="33518" r="8804" b="33350"/>
          <a:stretch/>
        </p:blipFill>
        <p:spPr>
          <a:xfrm>
            <a:off x="3318141" y="1885283"/>
            <a:ext cx="2777860" cy="3808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13F7E-BD2C-44DE-B576-916A63CC4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582" y="1885283"/>
            <a:ext cx="3808475" cy="380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A7496-308B-47C5-A188-45E08AB8D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91" r="17163"/>
          <a:stretch/>
        </p:blipFill>
        <p:spPr>
          <a:xfrm>
            <a:off x="9072643" y="1885284"/>
            <a:ext cx="2994991" cy="45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2" y="466450"/>
            <a:ext cx="7757426" cy="56026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216" y="4559941"/>
            <a:ext cx="3152503" cy="18323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1687" y="60690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https://www.youtube.com/watch?v=EDAPaEVr1Hk&amp;feature=emb_logo&amp;ab_channel=Glam%2CInc.</a:t>
            </a:r>
          </a:p>
        </p:txBody>
      </p:sp>
    </p:spTree>
    <p:extLst>
      <p:ext uri="{BB962C8B-B14F-4D97-AF65-F5344CB8AC3E}">
        <p14:creationId xmlns:p14="http://schemas.microsoft.com/office/powerpoint/2010/main" val="389004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Srednji vek  od V do XV veka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910" y="2481942"/>
            <a:ext cx="8072846" cy="47567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Latn-RS" sz="3600" dirty="0"/>
              <a:t> </a:t>
            </a:r>
            <a:r>
              <a:rPr lang="sr-Latn-RS" sz="3200" dirty="0"/>
              <a:t>XIII vek - masovna proizvodnja</a:t>
            </a:r>
          </a:p>
          <a:p>
            <a:pPr marL="0" indent="0">
              <a:buNone/>
            </a:pPr>
            <a:r>
              <a:rPr lang="sr-Latn-RS" sz="3200" dirty="0"/>
              <a:t>Materijali: drvo, vosak, platno, trava...</a:t>
            </a:r>
          </a:p>
          <a:p>
            <a:pPr marL="0" indent="0">
              <a:buNone/>
            </a:pPr>
            <a:r>
              <a:rPr lang="sr-Latn-RS" sz="3200" dirty="0"/>
              <a:t>Igračke oponašaju stvarnost</a:t>
            </a:r>
          </a:p>
          <a:p>
            <a:pPr marL="0" indent="0">
              <a:buNone/>
            </a:pPr>
            <a:r>
              <a:rPr lang="sr-Latn-RS" sz="3200" dirty="0"/>
              <a:t>Pomažu deci da se pripreme za buduće životne uloge</a:t>
            </a:r>
          </a:p>
          <a:p>
            <a:pPr marL="0" indent="0">
              <a:buNone/>
            </a:pPr>
            <a:r>
              <a:rPr lang="sr-Latn-RS" sz="3200" dirty="0"/>
              <a:t>Različiti staleži - različite igračke</a:t>
            </a:r>
          </a:p>
          <a:p>
            <a:pPr marL="0" indent="0">
              <a:buNone/>
            </a:pPr>
            <a:r>
              <a:rPr lang="sr-Latn-RS" sz="3200" dirty="0"/>
              <a:t>Zvečka - magijskog karaktera</a:t>
            </a:r>
          </a:p>
          <a:p>
            <a:pPr marL="0" indent="0">
              <a:buNone/>
            </a:pPr>
            <a:endParaRPr lang="sr-Latn-R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13" y="1033161"/>
            <a:ext cx="2821820" cy="49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5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9" y="-144446"/>
            <a:ext cx="5507853" cy="70024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99" y="1586604"/>
            <a:ext cx="2719052" cy="37066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05610" y="-181632"/>
            <a:ext cx="3261442" cy="1945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200" dirty="0"/>
              <a:t>XIV </a:t>
            </a:r>
            <a:r>
              <a:rPr lang="en-US" sz="3200" dirty="0" err="1"/>
              <a:t>vek</a:t>
            </a:r>
            <a:endParaRPr lang="sr-Latn-RS" sz="3200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FC1510-FDA0-4547-959D-916152CB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547" y="5522499"/>
            <a:ext cx="4001027" cy="1183101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Praistorijsk</a:t>
            </a:r>
            <a:r>
              <a:rPr lang="sr-Latn-RS" dirty="0"/>
              <a:t>a</a:t>
            </a:r>
            <a:r>
              <a:rPr lang="en-US" dirty="0"/>
              <a:t> </a:t>
            </a:r>
            <a:r>
              <a:rPr lang="en-US" dirty="0" err="1"/>
              <a:t>lutk</a:t>
            </a:r>
            <a:r>
              <a:rPr lang="sr-Latn-RS" dirty="0"/>
              <a:t>a 30.000 g. pne.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51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4642" y="587149"/>
            <a:ext cx="4925462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Likovni</a:t>
            </a:r>
            <a:r>
              <a:rPr lang="en-US" dirty="0"/>
              <a:t> </a:t>
            </a:r>
            <a:r>
              <a:rPr lang="en-US" dirty="0" err="1"/>
              <a:t>prikazi</a:t>
            </a:r>
            <a:r>
              <a:rPr lang="en-US" dirty="0"/>
              <a:t> </a:t>
            </a:r>
            <a:r>
              <a:rPr lang="en-US" dirty="0" err="1"/>
              <a:t>dece</a:t>
            </a:r>
            <a:br>
              <a:rPr lang="sr-Latn-RS" dirty="0"/>
            </a:br>
            <a:r>
              <a:rPr lang="sr-Latn-RS" dirty="0"/>
              <a:t>srednjovekovna umetnost i</a:t>
            </a:r>
            <a:br>
              <a:rPr lang="sr-Latn-RS" dirty="0"/>
            </a:br>
            <a:r>
              <a:rPr lang="sr-Latn-RS" dirty="0"/>
              <a:t>vizantijsko slikarstvo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7" y="2251527"/>
            <a:ext cx="6301516" cy="44758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07" y="2251527"/>
            <a:ext cx="4542448" cy="4475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5" y="0"/>
            <a:ext cx="5002729" cy="26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7828" y="202811"/>
            <a:ext cx="9159351" cy="942367"/>
          </a:xfrm>
        </p:spPr>
        <p:txBody>
          <a:bodyPr>
            <a:normAutofit fontScale="90000"/>
          </a:bodyPr>
          <a:lstStyle/>
          <a:p>
            <a:r>
              <a:rPr lang="it-IT" sz="3100" dirty="0"/>
              <a:t>Bogorodica sa Isusom Hristom, ikona XIV vek</a:t>
            </a:r>
            <a:br>
              <a:rPr lang="it-IT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20516" y="4774810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70806" y="6170414"/>
            <a:ext cx="7580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r-Latn-CS" sz="2800" dirty="0"/>
              <a:t>Bogorodica sa Bogomladencom, ikona XV vek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231" y="481791"/>
            <a:ext cx="3846909" cy="526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87" y="578873"/>
            <a:ext cx="3191660" cy="5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3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145B-EED0-40DD-8D9B-F3078884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/>
              <a:t>Detinjstvo u</a:t>
            </a:r>
            <a:br>
              <a:rPr lang="sr-Latn-RS" dirty="0"/>
            </a:br>
            <a:r>
              <a:rPr lang="sr-Latn-RS" dirty="0"/>
              <a:t> srednjem veku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865F73-82A3-4C56-8BEA-47A63292E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246" y="808056"/>
            <a:ext cx="5475572" cy="54470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5A0D45-D68A-4FE0-B6EA-8B311D045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" y="2073259"/>
            <a:ext cx="5744818" cy="46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9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4C6EE6-AB90-4335-B9E5-4B1DFA32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643" y="383423"/>
            <a:ext cx="5419957" cy="781100"/>
          </a:xfrm>
        </p:spPr>
        <p:txBody>
          <a:bodyPr>
            <a:normAutofit fontScale="90000"/>
          </a:bodyPr>
          <a:lstStyle/>
          <a:p>
            <a:pPr algn="l"/>
            <a:r>
              <a:rPr lang="sr-Latn-RS" dirty="0"/>
              <a:t>Igranje u srednjem veku - fudbal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8FE98-6B99-4107-9D4F-997B0DF7E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907"/>
            <a:ext cx="5542308" cy="4389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EC3CE0-C320-4BB4-A32B-0E6C5D530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048" y="3850149"/>
            <a:ext cx="6782395" cy="3506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D2E92-388B-4AA1-A1BB-62BBD7AF0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83" y="1346994"/>
            <a:ext cx="5291392" cy="52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9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EF3B-AC22-43D5-86CA-5E82F270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596021"/>
            <a:ext cx="7958331" cy="1077229"/>
          </a:xfrm>
        </p:spPr>
        <p:txBody>
          <a:bodyPr/>
          <a:lstStyle/>
          <a:p>
            <a:pPr algn="l"/>
            <a:r>
              <a:rPr lang="sr-Latn-RS" dirty="0"/>
              <a:t>Igranje u srednjem veku - tenis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656C3-8579-48D1-AC5B-CC899277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49" y="1673250"/>
            <a:ext cx="7343361" cy="4378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12FB9B-98B8-473C-983A-B9EEF958C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13" y="1500971"/>
            <a:ext cx="3837859" cy="50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803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6326</TotalTime>
  <Words>265</Words>
  <Application>Microsoft Office PowerPoint</Application>
  <PresentationFormat>Widescreen</PresentationFormat>
  <Paragraphs>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MS Shell Dlg 2</vt:lpstr>
      <vt:lpstr>Source Sans Pro</vt:lpstr>
      <vt:lpstr>Wingdings</vt:lpstr>
      <vt:lpstr>Wingdings 3</vt:lpstr>
      <vt:lpstr>Madison</vt:lpstr>
      <vt:lpstr>Igračke kroz istoriju 2</vt:lpstr>
      <vt:lpstr>Zahtevi za dobru igračku</vt:lpstr>
      <vt:lpstr>Srednji vek  od V do XV veka</vt:lpstr>
      <vt:lpstr>Praistorijska lutka 30.000 g. pne.</vt:lpstr>
      <vt:lpstr>Likovni prikazi dece srednjovekovna umetnost i vizantijsko slikarstvo</vt:lpstr>
      <vt:lpstr>Bogorodica sa Isusom Hristom, ikona XIV vek </vt:lpstr>
      <vt:lpstr>Detinjstvo u  srednjem veku</vt:lpstr>
      <vt:lpstr>Igranje u srednjem veku - fudbal</vt:lpstr>
      <vt:lpstr>Igranje u srednjem veku - tenis</vt:lpstr>
      <vt:lpstr>PowerPoint Presentation</vt:lpstr>
      <vt:lpstr>Majstorske radionice za  izradu igračaka</vt:lpstr>
      <vt:lpstr>Razvijanje ličnosti i  sticanje kulturnog identiteta</vt:lpstr>
      <vt:lpstr>Društvene igre</vt:lpstr>
      <vt:lpstr>Srednjovekovne minijature</vt:lpstr>
      <vt:lpstr>Konj na štapu</vt:lpstr>
      <vt:lpstr>Srednjovekovne  igračke</vt:lpstr>
      <vt:lpstr>Konjanici</vt:lpstr>
      <vt:lpstr>Nekad i sad</vt:lpstr>
      <vt:lpstr>Tvrđave i sprave za opsadu</vt:lpstr>
      <vt:lpstr>Savremena interpretacija</vt:lpstr>
      <vt:lpstr>Igračke izrađene po dečijim crtežima  IKEA 2015. </vt:lpstr>
      <vt:lpstr>PowerPoint Presentation</vt:lpstr>
      <vt:lpstr>PowerPoint Presentation</vt:lpstr>
      <vt:lpstr>Igračke koje su pravili umetnici Lutkarsko pozorište - Paul Kle (1916.)</vt:lpstr>
      <vt:lpstr>Pablo Pikaso (1960.)</vt:lpstr>
      <vt:lpstr>Igračke i savremena umetnost Jason Freeny (2015.)  </vt:lpstr>
      <vt:lpstr>Art Toys – igračke ili umetnička dela? kidrobor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Igračke kroz istoriju 1</dc:title>
  <dc:creator>Korisnik</dc:creator>
  <cp:lastModifiedBy>Korisnik</cp:lastModifiedBy>
  <cp:revision>36</cp:revision>
  <dcterms:created xsi:type="dcterms:W3CDTF">2019-10-17T20:18:00Z</dcterms:created>
  <dcterms:modified xsi:type="dcterms:W3CDTF">2021-11-18T10:49:44Z</dcterms:modified>
</cp:coreProperties>
</file>